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57" r:id="rId6"/>
    <p:sldId id="308" r:id="rId7"/>
    <p:sldId id="375" r:id="rId8"/>
    <p:sldId id="311" r:id="rId9"/>
    <p:sldId id="377" r:id="rId10"/>
    <p:sldId id="310" r:id="rId11"/>
    <p:sldId id="395" r:id="rId12"/>
    <p:sldId id="397" r:id="rId13"/>
    <p:sldId id="312" r:id="rId14"/>
    <p:sldId id="398" r:id="rId15"/>
    <p:sldId id="402" r:id="rId16"/>
    <p:sldId id="309" r:id="rId17"/>
    <p:sldId id="399" r:id="rId18"/>
    <p:sldId id="401" r:id="rId19"/>
    <p:sldId id="27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08E"/>
    <a:srgbClr val="404040"/>
    <a:srgbClr val="242632"/>
    <a:srgbClr val="00A3FF"/>
    <a:srgbClr val="6EA0B0"/>
    <a:srgbClr val="3DA18F"/>
    <a:srgbClr val="898989"/>
    <a:srgbClr val="84DD43"/>
    <a:srgbClr val="000010"/>
    <a:srgbClr val="FFE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 dirty="0"/>
              <a:t>团队分工 人员介绍</a:t>
            </a:r>
            <a:endParaRPr lang="en-US" altLang="zh-CN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4.png"/><Relationship Id="rId7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6" Type="http://schemas.openxmlformats.org/officeDocument/2006/relationships/slideLayout" Target="../slideLayouts/slideLayout7.xml"/><Relationship Id="rId45" Type="http://schemas.openxmlformats.org/officeDocument/2006/relationships/tags" Target="../tags/tag58.xml"/><Relationship Id="rId44" Type="http://schemas.openxmlformats.org/officeDocument/2006/relationships/image" Target="../media/image20.png"/><Relationship Id="rId43" Type="http://schemas.openxmlformats.org/officeDocument/2006/relationships/image" Target="../media/image19.png"/><Relationship Id="rId42" Type="http://schemas.openxmlformats.org/officeDocument/2006/relationships/image" Target="../media/image18.png"/><Relationship Id="rId41" Type="http://schemas.openxmlformats.org/officeDocument/2006/relationships/image" Target="../media/image17.png"/><Relationship Id="rId40" Type="http://schemas.openxmlformats.org/officeDocument/2006/relationships/image" Target="../media/image9.svg"/><Relationship Id="rId4" Type="http://schemas.openxmlformats.org/officeDocument/2006/relationships/tags" Target="../tags/tag31.xml"/><Relationship Id="rId39" Type="http://schemas.openxmlformats.org/officeDocument/2006/relationships/image" Target="../media/image16.png"/><Relationship Id="rId38" Type="http://schemas.openxmlformats.org/officeDocument/2006/relationships/image" Target="../media/image8.svg"/><Relationship Id="rId37" Type="http://schemas.openxmlformats.org/officeDocument/2006/relationships/image" Target="../media/image15.png"/><Relationship Id="rId36" Type="http://schemas.openxmlformats.org/officeDocument/2006/relationships/image" Target="../media/image7.svg"/><Relationship Id="rId35" Type="http://schemas.openxmlformats.org/officeDocument/2006/relationships/image" Target="../media/image14.png"/><Relationship Id="rId34" Type="http://schemas.openxmlformats.org/officeDocument/2006/relationships/image" Target="../media/image6.svg"/><Relationship Id="rId33" Type="http://schemas.openxmlformats.org/officeDocument/2006/relationships/image" Target="../media/image13.png"/><Relationship Id="rId32" Type="http://schemas.openxmlformats.org/officeDocument/2006/relationships/image" Target="../media/image5.svg"/><Relationship Id="rId31" Type="http://schemas.openxmlformats.org/officeDocument/2006/relationships/image" Target="../media/image12.png"/><Relationship Id="rId30" Type="http://schemas.openxmlformats.org/officeDocument/2006/relationships/tags" Target="../tags/tag57.xml"/><Relationship Id="rId3" Type="http://schemas.openxmlformats.org/officeDocument/2006/relationships/tags" Target="../tags/tag30.xml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svg"/><Relationship Id="rId6" Type="http://schemas.openxmlformats.org/officeDocument/2006/relationships/image" Target="../media/image24.png"/><Relationship Id="rId5" Type="http://schemas.openxmlformats.org/officeDocument/2006/relationships/image" Target="../media/image10.sv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12.sv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3.sv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2.svg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3" Type="http://schemas.openxmlformats.org/officeDocument/2006/relationships/package" Target="../embeddings/Document1.docx"/><Relationship Id="rId2" Type="http://schemas.openxmlformats.org/officeDocument/2006/relationships/tags" Target="../tags/tag1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9" Type="http://schemas.openxmlformats.org/officeDocument/2006/relationships/image" Target="../media/image3.svg"/><Relationship Id="rId18" Type="http://schemas.openxmlformats.org/officeDocument/2006/relationships/image" Target="../media/image8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785" y="-27940"/>
            <a:ext cx="12465050" cy="7299960"/>
          </a:xfrm>
          <a:prstGeom prst="rect">
            <a:avLst/>
          </a:prstGeom>
        </p:spPr>
      </p:pic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179830" y="5775066"/>
            <a:ext cx="9144000" cy="56832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指导老师：张楠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4538" y="5181653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—— 基于机器学习的食物图像识别及健康管理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 descr="347735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1460" y="2688590"/>
            <a:ext cx="2149475" cy="214947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27940" y="1265555"/>
            <a:ext cx="6329680" cy="36309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11500" b="1">
                <a:blipFill>
                  <a:blip r:embed="rId6"/>
                  <a:stretch>
                    <a:fillRect/>
                  </a:stretch>
                </a:blipFill>
                <a:effectLst/>
              </a:rPr>
              <a:t>健康</a:t>
            </a:r>
            <a:endParaRPr lang="zh-CN" altLang="en-US" sz="11500" b="1">
              <a:blipFill>
                <a:blip r:embed="rId6"/>
                <a:stretch>
                  <a:fillRect/>
                </a:stretch>
              </a:blipFill>
              <a:effectLst/>
            </a:endParaRPr>
          </a:p>
          <a:p>
            <a:pPr algn="ctr"/>
            <a:r>
              <a:rPr lang="zh-CN" altLang="en-US" sz="11500" b="1">
                <a:blipFill>
                  <a:blip r:embed="rId6"/>
                  <a:stretch>
                    <a:fillRect/>
                  </a:stretch>
                </a:blipFill>
                <a:effectLst/>
              </a:rPr>
              <a:t>拍立得</a:t>
            </a:r>
            <a:endParaRPr lang="zh-CN" altLang="en-US" sz="11500" b="1">
              <a:blipFill>
                <a:blip r:embed="rId6"/>
                <a:stretch>
                  <a:fillRect/>
                </a:stretch>
              </a:blipFill>
              <a:effectLst/>
            </a:endParaRPr>
          </a:p>
        </p:txBody>
      </p:sp>
      <p:sp>
        <p:nvSpPr>
          <p:cNvPr id="234" name="PA_文本框 6"/>
          <p:cNvSpPr txBox="1"/>
          <p:nvPr>
            <p:custDataLst>
              <p:tags r:id="rId7"/>
            </p:custDataLst>
          </p:nvPr>
        </p:nvSpPr>
        <p:spPr>
          <a:xfrm>
            <a:off x="-1554480" y="2938836"/>
            <a:ext cx="9494520" cy="39152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8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ppt_h/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27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6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57404" y="4087813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核心技术</a:t>
            </a:r>
            <a:endParaRPr lang="zh-CN" altLang="en-US" sz="8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  <a:endParaRPr lang="zh-CN" altLang="en-US" sz="1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9211" y="5551171"/>
            <a:ext cx="3913188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Core Technology</a:t>
            </a:r>
            <a:endParaRPr lang="en-US" altLang="zh-CN" sz="4000" dirty="0">
              <a:solidFill>
                <a:schemeClr val="bg1"/>
              </a:solidFill>
              <a:latin typeface="Gabriola" panose="04040605051002020D02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5588635" y="2233295"/>
            <a:ext cx="1042670" cy="96202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77" y="-5397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7985" y="853440"/>
            <a:ext cx="3880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数据收集过程</a:t>
            </a:r>
            <a:endParaRPr lang="zh-CN" altLang="en-US" sz="2800">
              <a:solidFill>
                <a:schemeClr val="bg1"/>
              </a:solidFill>
              <a:sym typeface="+mn-ea"/>
            </a:endParaRPr>
          </a:p>
        </p:txBody>
      </p:sp>
      <p:sp>
        <p:nvSpPr>
          <p:cNvPr id="118" name="Arrow: Pentagon 2"/>
          <p:cNvSpPr/>
          <p:nvPr>
            <p:custDataLst>
              <p:tags r:id="rId2"/>
            </p:custDataLst>
          </p:nvPr>
        </p:nvSpPr>
        <p:spPr>
          <a:xfrm>
            <a:off x="539501" y="2396270"/>
            <a:ext cx="1875951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Right Triangle 3"/>
          <p:cNvSpPr/>
          <p:nvPr>
            <p:custDataLst>
              <p:tags r:id="rId3"/>
            </p:custDataLst>
          </p:nvPr>
        </p:nvSpPr>
        <p:spPr>
          <a:xfrm rot="5400000">
            <a:off x="474345" y="2460521"/>
            <a:ext cx="771918" cy="642511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34"/>
          <p:cNvSpPr txBox="1"/>
          <p:nvPr>
            <p:custDataLst>
              <p:tags r:id="rId4"/>
            </p:custDataLst>
          </p:nvPr>
        </p:nvSpPr>
        <p:spPr>
          <a:xfrm rot="18900000">
            <a:off x="498779" y="2484050"/>
            <a:ext cx="474191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1</a:t>
            </a:r>
            <a:endParaRPr lang="en-US" sz="109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beration Sans" panose="020B0604020202020204" pitchFamily="34" charset="0"/>
            </a:endParaRPr>
          </a:p>
        </p:txBody>
      </p:sp>
      <p:sp>
        <p:nvSpPr>
          <p:cNvPr id="124" name="Rectangle 35"/>
          <p:cNvSpPr/>
          <p:nvPr>
            <p:custDataLst>
              <p:tags r:id="rId5"/>
            </p:custDataLst>
          </p:nvPr>
        </p:nvSpPr>
        <p:spPr>
          <a:xfrm>
            <a:off x="936348" y="2679350"/>
            <a:ext cx="1081410" cy="771013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将图片用labelImg打上标签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6" name="Arrow: Pentagon 39"/>
          <p:cNvSpPr/>
          <p:nvPr>
            <p:custDataLst>
              <p:tags r:id="rId6"/>
            </p:custDataLst>
          </p:nvPr>
        </p:nvSpPr>
        <p:spPr>
          <a:xfrm>
            <a:off x="2808199" y="2396270"/>
            <a:ext cx="1935678" cy="1403570"/>
          </a:xfrm>
          <a:prstGeom prst="homePlate">
            <a:avLst>
              <a:gd name="adj" fmla="val 50218"/>
            </a:avLst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ight Triangle 40"/>
          <p:cNvSpPr/>
          <p:nvPr>
            <p:custDataLst>
              <p:tags r:id="rId7"/>
            </p:custDataLst>
          </p:nvPr>
        </p:nvSpPr>
        <p:spPr>
          <a:xfrm rot="5400000">
            <a:off x="2754807" y="2450567"/>
            <a:ext cx="771918" cy="663325"/>
          </a:xfrm>
          <a:prstGeom prst="rtTriangle">
            <a:avLst/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AutoShape 121"/>
          <p:cNvSpPr/>
          <p:nvPr>
            <p:custDataLst>
              <p:tags r:id="rId8"/>
            </p:custDataLst>
          </p:nvPr>
        </p:nvSpPr>
        <p:spPr bwMode="auto">
          <a:xfrm>
            <a:off x="3019051" y="3442387"/>
            <a:ext cx="27148" cy="3076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  <a:effectLst/>
        </p:spPr>
        <p:txBody>
          <a:bodyPr lIns="11906" tIns="11906" rIns="11906" bIns="11906" anchor="ctr">
            <a:normAutofit fontScale="25000" lnSpcReduction="20000"/>
          </a:bodyPr>
          <a:lstStyle/>
          <a:p>
            <a:pPr algn="ctr" defTabSz="142875" fontAlgn="base" hangingPunct="0">
              <a:spcBef>
                <a:spcPct val="0"/>
              </a:spcBef>
              <a:spcAft>
                <a:spcPct val="0"/>
              </a:spcAft>
            </a:pPr>
            <a:endParaRPr lang="en-US" sz="94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1" name="TextBox 41"/>
          <p:cNvSpPr txBox="1"/>
          <p:nvPr>
            <p:custDataLst>
              <p:tags r:id="rId9"/>
            </p:custDataLst>
          </p:nvPr>
        </p:nvSpPr>
        <p:spPr>
          <a:xfrm rot="18900000">
            <a:off x="2788035" y="2469445"/>
            <a:ext cx="488670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2</a:t>
            </a:r>
            <a:endParaRPr lang="en-US" sz="109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beration Sans" panose="020B0604020202020204" pitchFamily="34" charset="0"/>
            </a:endParaRPr>
          </a:p>
        </p:txBody>
      </p:sp>
      <p:sp>
        <p:nvSpPr>
          <p:cNvPr id="132" name="Rectangle 42"/>
          <p:cNvSpPr/>
          <p:nvPr>
            <p:custDataLst>
              <p:tags r:id="rId10"/>
            </p:custDataLst>
          </p:nvPr>
        </p:nvSpPr>
        <p:spPr>
          <a:xfrm>
            <a:off x="3234909" y="271872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转换为xml格式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4" name="Arrow: Pentagon 45"/>
          <p:cNvSpPr/>
          <p:nvPr>
            <p:custDataLst>
              <p:tags r:id="rId11"/>
            </p:custDataLst>
          </p:nvPr>
        </p:nvSpPr>
        <p:spPr>
          <a:xfrm>
            <a:off x="5075992" y="2396270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Right Triangle 46"/>
          <p:cNvSpPr/>
          <p:nvPr>
            <p:custDataLst>
              <p:tags r:id="rId12"/>
            </p:custDataLst>
          </p:nvPr>
        </p:nvSpPr>
        <p:spPr>
          <a:xfrm rot="5400000">
            <a:off x="4993642" y="2478620"/>
            <a:ext cx="771918" cy="607218"/>
          </a:xfrm>
          <a:prstGeom prst="rtTriangle">
            <a:avLst/>
          </a:pr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55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AutoShape 59"/>
          <p:cNvSpPr/>
          <p:nvPr>
            <p:custDataLst>
              <p:tags r:id="rId13"/>
            </p:custDataLst>
          </p:nvPr>
        </p:nvSpPr>
        <p:spPr bwMode="auto">
          <a:xfrm>
            <a:off x="5132070" y="3348990"/>
            <a:ext cx="285750" cy="36830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1906" tIns="11906" rIns="11906" bIns="11906" anchor="ctr">
            <a:normAutofit/>
          </a:bodyPr>
          <a:lstStyle/>
          <a:p>
            <a:pPr algn="ctr" defTabSz="142875" fontAlgn="base" hangingPunct="0">
              <a:spcBef>
                <a:spcPct val="0"/>
              </a:spcBef>
              <a:spcAft>
                <a:spcPct val="0"/>
              </a:spcAft>
            </a:pPr>
            <a:endParaRPr lang="en-US" sz="94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37" name="TextBox 47"/>
          <p:cNvSpPr txBox="1"/>
          <p:nvPr>
            <p:custDataLst>
              <p:tags r:id="rId14"/>
            </p:custDataLst>
          </p:nvPr>
        </p:nvSpPr>
        <p:spPr>
          <a:xfrm rot="18900000">
            <a:off x="5050653" y="2484050"/>
            <a:ext cx="447948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3</a:t>
            </a:r>
            <a:endParaRPr lang="en-US" sz="109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beration Sans" panose="020B0604020202020204" pitchFamily="34" charset="0"/>
            </a:endParaRPr>
          </a:p>
        </p:txBody>
      </p:sp>
      <p:sp>
        <p:nvSpPr>
          <p:cNvPr id="138" name="Rectangle 48"/>
          <p:cNvSpPr/>
          <p:nvPr>
            <p:custDataLst>
              <p:tags r:id="rId15"/>
            </p:custDataLst>
          </p:nvPr>
        </p:nvSpPr>
        <p:spPr>
          <a:xfrm>
            <a:off x="5522669" y="271872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转换为csv</a:t>
            </a:r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格式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Arrow: Chevron 61"/>
          <p:cNvSpPr/>
          <p:nvPr>
            <p:custDataLst>
              <p:tags r:id="rId16"/>
            </p:custDataLst>
          </p:nvPr>
        </p:nvSpPr>
        <p:spPr>
          <a:xfrm>
            <a:off x="2463415" y="2922043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Arrow: Chevron 62"/>
          <p:cNvSpPr/>
          <p:nvPr>
            <p:custDataLst>
              <p:tags r:id="rId17"/>
            </p:custDataLst>
          </p:nvPr>
        </p:nvSpPr>
        <p:spPr>
          <a:xfrm>
            <a:off x="2594632" y="2922043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Arrow: Chevron 65"/>
          <p:cNvSpPr/>
          <p:nvPr>
            <p:custDataLst>
              <p:tags r:id="rId18"/>
            </p:custDataLst>
          </p:nvPr>
        </p:nvSpPr>
        <p:spPr>
          <a:xfrm>
            <a:off x="4752926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Arrow: Chevron 66"/>
          <p:cNvSpPr/>
          <p:nvPr>
            <p:custDataLst>
              <p:tags r:id="rId19"/>
            </p:custDataLst>
          </p:nvPr>
        </p:nvSpPr>
        <p:spPr>
          <a:xfrm>
            <a:off x="4884143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Arrow: Chevron 68"/>
          <p:cNvSpPr/>
          <p:nvPr>
            <p:custDataLst>
              <p:tags r:id="rId20"/>
            </p:custDataLst>
          </p:nvPr>
        </p:nvSpPr>
        <p:spPr>
          <a:xfrm>
            <a:off x="6958278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Arrow: Chevron 69"/>
          <p:cNvSpPr/>
          <p:nvPr>
            <p:custDataLst>
              <p:tags r:id="rId21"/>
            </p:custDataLst>
          </p:nvPr>
        </p:nvSpPr>
        <p:spPr>
          <a:xfrm>
            <a:off x="7089495" y="2913899"/>
            <a:ext cx="102259" cy="102259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Arrow: Pentagon 45"/>
          <p:cNvSpPr/>
          <p:nvPr>
            <p:custDataLst>
              <p:tags r:id="rId22"/>
            </p:custDataLst>
          </p:nvPr>
        </p:nvSpPr>
        <p:spPr>
          <a:xfrm>
            <a:off x="7304872" y="2396270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ight Triangle 46"/>
          <p:cNvSpPr/>
          <p:nvPr>
            <p:custDataLst>
              <p:tags r:id="rId23"/>
            </p:custDataLst>
          </p:nvPr>
        </p:nvSpPr>
        <p:spPr>
          <a:xfrm rot="5400000">
            <a:off x="7222522" y="2478620"/>
            <a:ext cx="771918" cy="607218"/>
          </a:xfrm>
          <a:prstGeom prst="rtTriangle">
            <a:avLst/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55000"/>
          </a:bodyPr>
          <a:lstStyle/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47"/>
          <p:cNvSpPr txBox="1"/>
          <p:nvPr>
            <p:custDataLst>
              <p:tags r:id="rId24"/>
            </p:custDataLst>
          </p:nvPr>
        </p:nvSpPr>
        <p:spPr>
          <a:xfrm rot="18900000">
            <a:off x="7279533" y="2484050"/>
            <a:ext cx="447948" cy="2533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/>
            <a:r>
              <a:rPr lang="en-US" sz="10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4</a:t>
            </a:r>
            <a:endParaRPr lang="en-US" sz="109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beration Sans" panose="020B0604020202020204" pitchFamily="34" charset="0"/>
            </a:endParaRPr>
          </a:p>
        </p:txBody>
      </p:sp>
      <p:sp>
        <p:nvSpPr>
          <p:cNvPr id="149" name="Rectangle 48"/>
          <p:cNvSpPr/>
          <p:nvPr>
            <p:custDataLst>
              <p:tags r:id="rId25"/>
            </p:custDataLst>
          </p:nvPr>
        </p:nvSpPr>
        <p:spPr>
          <a:xfrm>
            <a:off x="7761710" y="2679350"/>
            <a:ext cx="1081410" cy="771918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转换为tfrecords文件</a:t>
            </a:r>
            <a:endParaRPr lang="zh-CN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5" name="Arrow: Chevron 69"/>
          <p:cNvSpPr/>
          <p:nvPr>
            <p:custDataLst>
              <p:tags r:id="rId26"/>
            </p:custDataLst>
          </p:nvPr>
        </p:nvSpPr>
        <p:spPr>
          <a:xfrm>
            <a:off x="9186839" y="2922954"/>
            <a:ext cx="102258" cy="102258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Arrow: Chevron 69"/>
          <p:cNvSpPr/>
          <p:nvPr>
            <p:custDataLst>
              <p:tags r:id="rId27"/>
            </p:custDataLst>
          </p:nvPr>
        </p:nvSpPr>
        <p:spPr>
          <a:xfrm>
            <a:off x="9334510" y="2922954"/>
            <a:ext cx="102258" cy="102258"/>
          </a:xfrm>
          <a:prstGeom prst="chevron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id-ID" sz="1125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Arrow: Pentagon 45"/>
          <p:cNvSpPr/>
          <p:nvPr>
            <p:custDataLst>
              <p:tags r:id="rId28"/>
            </p:custDataLst>
          </p:nvPr>
        </p:nvSpPr>
        <p:spPr>
          <a:xfrm>
            <a:off x="9632082" y="2362835"/>
            <a:ext cx="1882286" cy="1403570"/>
          </a:xfrm>
          <a:prstGeom prst="homePlate">
            <a:avLst>
              <a:gd name="adj" fmla="val 50218"/>
            </a:avLst>
          </a:prstGeom>
          <a:solidFill>
            <a:srgbClr val="3BA08E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Right Triangle 46"/>
          <p:cNvSpPr/>
          <p:nvPr>
            <p:custDataLst>
              <p:tags r:id="rId29"/>
            </p:custDataLst>
          </p:nvPr>
        </p:nvSpPr>
        <p:spPr>
          <a:xfrm rot="5400000">
            <a:off x="9549732" y="2436130"/>
            <a:ext cx="771919" cy="607218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>
            <a:normAutofit fontScale="55000"/>
          </a:bodyPr>
          <a:p>
            <a:pPr algn="ctr"/>
            <a:endParaRPr lang="id-ID" sz="112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TextBox 47"/>
          <p:cNvSpPr txBox="1"/>
          <p:nvPr>
            <p:custDataLst>
              <p:tags r:id="rId30"/>
            </p:custDataLst>
          </p:nvPr>
        </p:nvSpPr>
        <p:spPr>
          <a:xfrm rot="18900000">
            <a:off x="9656199" y="2469422"/>
            <a:ext cx="447948" cy="253385"/>
          </a:xfrm>
          <a:prstGeom prst="rect">
            <a:avLst/>
          </a:prstGeom>
          <a:noFill/>
        </p:spPr>
        <p:txBody>
          <a:bodyPr wrap="none" rtlCol="0" anchor="t"/>
          <a:p>
            <a:pPr algn="ctr"/>
            <a:r>
              <a:rPr lang="en-US" sz="99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beration Sans" panose="020B0604020202020204" pitchFamily="34" charset="0"/>
              </a:rPr>
              <a:t>5</a:t>
            </a:r>
            <a:endParaRPr lang="en-US" sz="99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beration Sans" panose="020B060402020202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0206990" y="2765425"/>
            <a:ext cx="73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框架训练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4" name="图片 163" descr="3506595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632315" y="3313430"/>
            <a:ext cx="438785" cy="438785"/>
          </a:xfrm>
          <a:prstGeom prst="rect">
            <a:avLst/>
          </a:prstGeom>
        </p:spPr>
      </p:pic>
      <p:pic>
        <p:nvPicPr>
          <p:cNvPr id="165" name="图片 164" descr="3636664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37425" y="3367405"/>
            <a:ext cx="331470" cy="331470"/>
          </a:xfrm>
          <a:prstGeom prst="rect">
            <a:avLst/>
          </a:prstGeom>
        </p:spPr>
      </p:pic>
      <p:pic>
        <p:nvPicPr>
          <p:cNvPr id="166" name="图片 165" descr="3636707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879090" y="3410585"/>
            <a:ext cx="355600" cy="355600"/>
          </a:xfrm>
          <a:prstGeom prst="rect">
            <a:avLst/>
          </a:prstGeom>
        </p:spPr>
      </p:pic>
      <p:pic>
        <p:nvPicPr>
          <p:cNvPr id="167" name="图片 166" descr="4520025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9750" y="3348355"/>
            <a:ext cx="403860" cy="403860"/>
          </a:xfrm>
          <a:prstGeom prst="rect">
            <a:avLst/>
          </a:prstGeom>
        </p:spPr>
      </p:pic>
      <p:pic>
        <p:nvPicPr>
          <p:cNvPr id="168" name="图片 167" descr="4519018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988945" y="422910"/>
            <a:ext cx="1016635" cy="1016635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86355" y="4468495"/>
            <a:ext cx="1822450" cy="1414780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75260" y="4309745"/>
            <a:ext cx="2070735" cy="1918335"/>
          </a:xfrm>
          <a:prstGeom prst="rect">
            <a:avLst/>
          </a:prstGeom>
        </p:spPr>
      </p:pic>
      <p:pic>
        <p:nvPicPr>
          <p:cNvPr id="171" name="图片 170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884420" y="4929505"/>
            <a:ext cx="1777365" cy="492760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02195" y="4631055"/>
            <a:ext cx="3670300" cy="1276350"/>
          </a:xfrm>
          <a:prstGeom prst="rect">
            <a:avLst/>
          </a:prstGeom>
        </p:spPr>
      </p:pic>
    </p:spTree>
    <p:custDataLst>
      <p:tags r:id="rId4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8" grpId="0" animBg="1"/>
      <p:bldP spid="119" grpId="0" animBg="1"/>
      <p:bldP spid="123" grpId="0"/>
      <p:bldP spid="124" grpId="0"/>
      <p:bldP spid="126" grpId="0" animBg="1"/>
      <p:bldP spid="127" grpId="0" animBg="1"/>
      <p:bldP spid="129" grpId="0" animBg="1"/>
      <p:bldP spid="131" grpId="0"/>
      <p:bldP spid="132" grpId="0"/>
      <p:bldP spid="134" grpId="0" animBg="1"/>
      <p:bldP spid="135" grpId="0" animBg="1"/>
      <p:bldP spid="136" grpId="0" animBg="1"/>
      <p:bldP spid="137" grpId="0"/>
      <p:bldP spid="138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/>
      <p:bldP spid="149" grpId="0"/>
      <p:bldP spid="155" grpId="0" animBg="1"/>
      <p:bldP spid="156" grpId="0" animBg="1"/>
      <p:bldP spid="157" grpId="0" animBg="1"/>
      <p:bldP spid="160" grpId="0" animBg="1"/>
      <p:bldP spid="161" grpId="0"/>
      <p:bldP spid="163" grpId="0"/>
      <p:bldP spid="8" grpId="1"/>
      <p:bldP spid="118" grpId="1" animBg="1"/>
      <p:bldP spid="119" grpId="1" animBg="1"/>
      <p:bldP spid="123" grpId="1"/>
      <p:bldP spid="124" grpId="1"/>
      <p:bldP spid="126" grpId="1" animBg="1"/>
      <p:bldP spid="127" grpId="1" animBg="1"/>
      <p:bldP spid="129" grpId="1" animBg="1"/>
      <p:bldP spid="131" grpId="1"/>
      <p:bldP spid="132" grpId="1"/>
      <p:bldP spid="134" grpId="1" animBg="1"/>
      <p:bldP spid="135" grpId="1" animBg="1"/>
      <p:bldP spid="136" grpId="1" animBg="1"/>
      <p:bldP spid="137" grpId="1"/>
      <p:bldP spid="138" grpId="1"/>
      <p:bldP spid="140" grpId="1" animBg="1"/>
      <p:bldP spid="141" grpId="1" animBg="1"/>
      <p:bldP spid="142" grpId="1" animBg="1"/>
      <p:bldP spid="143" grpId="1" animBg="1"/>
      <p:bldP spid="144" grpId="1" animBg="1"/>
      <p:bldP spid="145" grpId="1" animBg="1"/>
      <p:bldP spid="146" grpId="1" animBg="1"/>
      <p:bldP spid="147" grpId="1" animBg="1"/>
      <p:bldP spid="148" grpId="1"/>
      <p:bldP spid="149" grpId="1"/>
      <p:bldP spid="155" grpId="1" animBg="1"/>
      <p:bldP spid="156" grpId="1" animBg="1"/>
      <p:bldP spid="157" grpId="1" animBg="1"/>
      <p:bldP spid="160" grpId="1" animBg="1"/>
      <p:bldP spid="161" grpId="1"/>
      <p:bldP spid="16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77" y="-1619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619875" y="2501900"/>
            <a:ext cx="45383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在卷积操作前，对部分卷积核实施dilation操作以扩大卷积核，在卷积操作时实现对特征谱图的降维，具体对卷积核的操作如下图所示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61" y="3978276"/>
            <a:ext cx="4541914" cy="226333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9875" y="1800225"/>
            <a:ext cx="4908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</a:rPr>
              <a:t>卷积核膨胀（</a:t>
            </a:r>
            <a:r>
              <a:rPr lang="en-US" altLang="zh-CN" sz="2800" dirty="0">
                <a:solidFill>
                  <a:schemeClr val="bg1"/>
                </a:solidFill>
              </a:rPr>
              <a:t>dilation</a:t>
            </a:r>
            <a:r>
              <a:rPr lang="zh-CN" altLang="en-US" sz="2800" dirty="0">
                <a:solidFill>
                  <a:schemeClr val="bg1"/>
                </a:solidFill>
              </a:rPr>
              <a:t>）技术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1119505" y="8845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卷积神经网络识别模型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9" y="1615011"/>
            <a:ext cx="5935462" cy="2996358"/>
          </a:xfrm>
          <a:prstGeom prst="rect">
            <a:avLst/>
          </a:prstGeom>
        </p:spPr>
      </p:pic>
      <p:pic>
        <p:nvPicPr>
          <p:cNvPr id="2" name="图片 1" descr="350510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9505" y="623570"/>
            <a:ext cx="914400" cy="914400"/>
          </a:xfrm>
          <a:prstGeom prst="rect">
            <a:avLst/>
          </a:prstGeom>
        </p:spPr>
      </p:pic>
      <p:pic>
        <p:nvPicPr>
          <p:cNvPr id="4" name="图片 3" descr="350511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2675" y="170434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6" grpId="0"/>
      <p:bldP spid="3" grpId="1"/>
      <p:bldP spid="13" grpId="1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086284" y="4117658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初步成果</a:t>
            </a:r>
            <a:endParaRPr lang="zh-CN" altLang="en-US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  <a:endParaRPr lang="zh-CN" altLang="en-US" sz="1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53189" y="5479267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Preliminary success</a:t>
            </a:r>
            <a:endParaRPr lang="en-US" altLang="zh-CN" sz="4000" dirty="0">
              <a:solidFill>
                <a:schemeClr val="bg1"/>
              </a:solidFill>
              <a:latin typeface="Gabriola" panose="04040605051002020D02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5810885" y="2327275"/>
            <a:ext cx="588010" cy="94488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77" y="-5397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19860"/>
            <a:ext cx="2849880" cy="5210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5" y="1263650"/>
            <a:ext cx="2935605" cy="53886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352550"/>
            <a:ext cx="3023235" cy="50831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1352550"/>
            <a:ext cx="2578735" cy="4584700"/>
          </a:xfrm>
          <a:prstGeom prst="rect">
            <a:avLst/>
          </a:prstGeom>
        </p:spPr>
      </p:pic>
      <p:pic>
        <p:nvPicPr>
          <p:cNvPr id="15" name="图片 14" descr="363482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155" y="423545"/>
            <a:ext cx="681355" cy="10725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150" y="1289050"/>
            <a:ext cx="3072765" cy="53403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60310" y="3005455"/>
            <a:ext cx="3679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移动端现有功能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B2B}5{9ZOPWD2YA7I)J$U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015" y="2288540"/>
            <a:ext cx="10058400" cy="3944620"/>
          </a:xfrm>
          <a:prstGeom prst="rect">
            <a:avLst/>
          </a:prstGeom>
        </p:spPr>
      </p:pic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" y="-603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33720" y="69342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训练模型及图像数据库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96865" y="3627755"/>
            <a:ext cx="6336030" cy="24187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4" y="2383201"/>
            <a:ext cx="5471247" cy="3663496"/>
          </a:xfrm>
          <a:prstGeom prst="rect">
            <a:avLst/>
          </a:prstGeom>
        </p:spPr>
      </p:pic>
      <p:pic>
        <p:nvPicPr>
          <p:cNvPr id="20" name="内容占位符 19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263015" y="2362835"/>
            <a:ext cx="3724910" cy="3683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835" y="3631565"/>
            <a:ext cx="4763770" cy="2411730"/>
          </a:xfrm>
          <a:prstGeom prst="rect">
            <a:avLst/>
          </a:prstGeom>
        </p:spPr>
      </p:pic>
      <p:pic>
        <p:nvPicPr>
          <p:cNvPr id="3" name="图片 2" descr="452247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615" y="444500"/>
            <a:ext cx="914400" cy="914400"/>
          </a:xfrm>
          <a:prstGeom prst="rect">
            <a:avLst/>
          </a:prstGeom>
        </p:spPr>
      </p:pic>
      <p:pic>
        <p:nvPicPr>
          <p:cNvPr id="4" name="图片 3" descr="0B2B}5{9ZOPWD2YA7I)J$U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100580"/>
            <a:ext cx="10658475" cy="3945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pple\Desktop\图片1_meitu_1.jpg图片1_meitu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8097" y="-10160"/>
            <a:ext cx="12237720" cy="6884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7680" y="1613535"/>
            <a:ext cx="737933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谢谢观赏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9885" y="4215765"/>
            <a:ext cx="6131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Thanks for your attention</a:t>
            </a:r>
            <a:endParaRPr lang="zh-CN" altLang="en-US" sz="2400" dirty="0">
              <a:solidFill>
                <a:schemeClr val="bg1"/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C:\Users\apple\Desktop\图片1_meitu_1.jpg图片1_meitu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2865" y="-148590"/>
            <a:ext cx="12525375" cy="70453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660" y="39560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dirty="0"/>
              <a:t>                           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 </a:t>
            </a:r>
            <a:r>
              <a:rPr lang="zh-CN" altLang="en-US" sz="6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目录</a:t>
            </a:r>
            <a:b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4840" y="2113280"/>
            <a:ext cx="2112645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</p:txBody>
      </p:sp>
      <p:sp>
        <p:nvSpPr>
          <p:cNvPr id="17" name="圆角矩形 16"/>
          <p:cNvSpPr/>
          <p:nvPr/>
        </p:nvSpPr>
        <p:spPr>
          <a:xfrm>
            <a:off x="2737485" y="2113805"/>
            <a:ext cx="2262505" cy="2710180"/>
          </a:xfrm>
          <a:prstGeom prst="roundRect">
            <a:avLst/>
          </a:prstGeom>
          <a:solidFill>
            <a:srgbClr val="3DA18F"/>
          </a:solidFill>
          <a:ln>
            <a:solidFill>
              <a:srgbClr val="3BA0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  <a:p>
            <a:pPr algn="ctr"/>
            <a:endParaRPr lang="zh-CN" altLang="en-US" sz="2600"/>
          </a:p>
        </p:txBody>
      </p:sp>
      <p:sp>
        <p:nvSpPr>
          <p:cNvPr id="18" name="圆角矩形 17"/>
          <p:cNvSpPr/>
          <p:nvPr/>
        </p:nvSpPr>
        <p:spPr>
          <a:xfrm>
            <a:off x="4999990" y="2113280"/>
            <a:ext cx="2192020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en-US" altLang="zh-CN" sz="2600" dirty="0" smtClean="0"/>
          </a:p>
          <a:p>
            <a:pPr algn="ctr"/>
            <a:r>
              <a:rPr lang="zh-CN" altLang="en-US" sz="2600" dirty="0" smtClean="0"/>
              <a:t>项目框架</a:t>
            </a:r>
            <a:endParaRPr lang="zh-CN" altLang="en-US" sz="2600" dirty="0"/>
          </a:p>
        </p:txBody>
      </p:sp>
      <p:sp>
        <p:nvSpPr>
          <p:cNvPr id="19" name="圆角矩形 18"/>
          <p:cNvSpPr/>
          <p:nvPr/>
        </p:nvSpPr>
        <p:spPr>
          <a:xfrm>
            <a:off x="7192010" y="2113280"/>
            <a:ext cx="2155825" cy="2710180"/>
          </a:xfrm>
          <a:prstGeom prst="roundRect">
            <a:avLst/>
          </a:prstGeom>
          <a:solidFill>
            <a:srgbClr val="3DA18F"/>
          </a:solidFill>
          <a:ln>
            <a:solidFill>
              <a:srgbClr val="3BA0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endParaRPr lang="zh-CN" altLang="en-US" sz="2600" dirty="0"/>
          </a:p>
          <a:p>
            <a:pPr algn="ctr"/>
            <a:r>
              <a:rPr lang="zh-CN" altLang="en-US" sz="2600" dirty="0" smtClean="0"/>
              <a:t>核心技术</a:t>
            </a:r>
            <a:endParaRPr lang="zh-CN" altLang="en-US" sz="2600" dirty="0"/>
          </a:p>
        </p:txBody>
      </p:sp>
      <p:sp>
        <p:nvSpPr>
          <p:cNvPr id="20" name="圆角矩形 19"/>
          <p:cNvSpPr/>
          <p:nvPr/>
        </p:nvSpPr>
        <p:spPr>
          <a:xfrm>
            <a:off x="9347835" y="2113280"/>
            <a:ext cx="2120900" cy="271018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213350" y="1322705"/>
            <a:ext cx="1640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uFillTx/>
                <a:latin typeface="Microsoft JhengHei UI Light" panose="020B0304030504040204" charset="-120"/>
                <a:ea typeface="Microsoft JhengHei UI Light" panose="020B0304030504040204" charset="-120"/>
              </a:rPr>
              <a:t>CONTENTS</a:t>
            </a:r>
            <a:endParaRPr lang="en-US" altLang="zh-CN" sz="2000">
              <a:solidFill>
                <a:schemeClr val="bg1"/>
              </a:solidFill>
              <a:uFillTx/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32010" y="4026535"/>
            <a:ext cx="19786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solidFill>
                  <a:schemeClr val="bg1"/>
                </a:solidFill>
              </a:rPr>
              <a:t>初步成果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42690" y="5876340"/>
            <a:ext cx="6898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Your </a:t>
            </a:r>
            <a:r>
              <a:rPr lang="en-US" altLang="zh-CN" sz="2400" dirty="0" smtClean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health</a:t>
            </a:r>
            <a:r>
              <a:rPr lang="zh-CN" altLang="en-US" sz="2400" dirty="0" smtClean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is </a:t>
            </a:r>
            <a:r>
              <a:rPr lang="en-US" altLang="zh-CN" sz="2400" dirty="0" smtClean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protected</a:t>
            </a:r>
            <a:r>
              <a:rPr lang="zh-CN" altLang="en-US" sz="2400" dirty="0" smtClean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by us</a:t>
            </a:r>
            <a:endParaRPr lang="zh-CN" altLang="en-US" sz="2400" dirty="0">
              <a:solidFill>
                <a:schemeClr val="bg1"/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3297" y="4025741"/>
            <a:ext cx="1651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研究背景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3" name=" 2050"/>
          <p:cNvSpPr/>
          <p:nvPr/>
        </p:nvSpPr>
        <p:spPr bwMode="auto">
          <a:xfrm>
            <a:off x="10043795" y="2571750"/>
            <a:ext cx="783590" cy="1182370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 2050"/>
          <p:cNvSpPr/>
          <p:nvPr/>
        </p:nvSpPr>
        <p:spPr bwMode="auto">
          <a:xfrm>
            <a:off x="7660005" y="2578100"/>
            <a:ext cx="1220470" cy="1182370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 67"/>
          <p:cNvSpPr>
            <a:spLocks noChangeAspect="1"/>
          </p:cNvSpPr>
          <p:nvPr/>
        </p:nvSpPr>
        <p:spPr>
          <a:xfrm>
            <a:off x="983297" y="2578100"/>
            <a:ext cx="1395730" cy="1185545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/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 2050"/>
          <p:cNvSpPr/>
          <p:nvPr/>
        </p:nvSpPr>
        <p:spPr bwMode="auto">
          <a:xfrm>
            <a:off x="3289934" y="2578100"/>
            <a:ext cx="1157605" cy="1182370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56903" y="4047556"/>
            <a:ext cx="1651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</a:rPr>
              <a:t>研究内容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22" name="Freeform 126"/>
          <p:cNvSpPr>
            <a:spLocks noChangeAspect="1" noEditPoints="1"/>
          </p:cNvSpPr>
          <p:nvPr/>
        </p:nvSpPr>
        <p:spPr bwMode="auto">
          <a:xfrm>
            <a:off x="5614926" y="2648268"/>
            <a:ext cx="935734" cy="1170231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6" grpId="1" animBg="1"/>
      <p:bldP spid="17" grpId="1" animBg="1"/>
      <p:bldP spid="18" grpId="1" animBg="1"/>
      <p:bldP spid="19" grpId="1" animBg="1"/>
      <p:bldP spid="20" grpId="1" animBg="1"/>
      <p:bldP spid="25" grpId="1"/>
      <p:bldP spid="4" grpId="1"/>
      <p:bldP spid="6" grpId="1"/>
      <p:bldP spid="10" grpId="1"/>
      <p:bldP spid="3" grpId="1" animBg="1"/>
      <p:bldP spid="5" grpId="1" animBg="1"/>
      <p:bldP spid="67" grpId="1" animBg="1"/>
      <p:bldP spid="11" grpId="1" animBg="1"/>
      <p:bldP spid="21" grpId="1"/>
      <p:bldP spid="22" grpId="1" animBg="1"/>
      <p:bldP spid="2" grpId="2"/>
      <p:bldP spid="16" grpId="2" animBg="1"/>
      <p:bldP spid="17" grpId="2" animBg="1"/>
      <p:bldP spid="18" grpId="2" animBg="1"/>
      <p:bldP spid="19" grpId="2" animBg="1"/>
      <p:bldP spid="20" grpId="2" animBg="1"/>
      <p:bldP spid="25" grpId="2"/>
      <p:bldP spid="4" grpId="2"/>
      <p:bldP spid="6" grpId="2"/>
      <p:bldP spid="10" grpId="2"/>
      <p:bldP spid="3" grpId="2" animBg="1"/>
      <p:bldP spid="5" grpId="2" animBg="1"/>
      <p:bldP spid="67" grpId="2" animBg="1"/>
      <p:bldP spid="11" grpId="2" animBg="1"/>
      <p:bldP spid="21" grpId="2"/>
      <p:bldP spid="2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57404" y="4007803"/>
            <a:ext cx="4288354" cy="132343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8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研究背景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  <a:endParaRPr lang="zh-CN" altLang="en-US" sz="1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4987" y="5550040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Research Background</a:t>
            </a:r>
            <a:endParaRPr lang="en-US" altLang="zh-CN" sz="4000" dirty="0">
              <a:solidFill>
                <a:schemeClr val="bg1"/>
              </a:solidFill>
              <a:latin typeface="Gabriola" panose="04040605051002020D02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 67"/>
          <p:cNvSpPr>
            <a:spLocks noChangeAspect="1"/>
          </p:cNvSpPr>
          <p:nvPr/>
        </p:nvSpPr>
        <p:spPr>
          <a:xfrm>
            <a:off x="5498261" y="2272609"/>
            <a:ext cx="1188289" cy="1009343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/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C:\Users\apple\Desktop\图片1_meitu_1.jpg图片1_meitu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635" cy="703707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276175" y="3602892"/>
            <a:ext cx="5178963" cy="3055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中国人正遭遇“亚健康”的威胁，国民的身体素质大不如前。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/>
            <a:endParaRPr lang="en-US" altLang="zh-CN" dirty="0" smtClean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人们或者为了挤出更多的工作或学习时间而选择牺牲运动时间、吃快餐外卖节省时间；或是沉迷手机网络游戏熬夜晚睡晚起；或是为了减肥而节食。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24" name="对象 23"/>
          <p:cNvGraphicFramePr/>
          <p:nvPr/>
        </p:nvGraphicFramePr>
        <p:xfrm>
          <a:off x="6096317" y="1491565"/>
          <a:ext cx="5489527" cy="462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3290570" imgH="1853565" progId="Word.Document.8">
                  <p:embed/>
                </p:oleObj>
              </mc:Choice>
              <mc:Fallback>
                <p:oleObj name="" r:id="rId3" imgW="3290570" imgH="1853565" progId="Word.Document.8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317" y="1491565"/>
                        <a:ext cx="5489527" cy="462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1402080" y="1661160"/>
            <a:ext cx="40532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3BA08E"/>
                </a:solidFill>
              </a:rPr>
              <a:t>国民正面临严重的健康</a:t>
            </a:r>
            <a:r>
              <a:rPr lang="zh-CN" altLang="en-US" sz="3200" dirty="0">
                <a:solidFill>
                  <a:srgbClr val="3BA08E"/>
                </a:solidFill>
              </a:rPr>
              <a:t>问题</a:t>
            </a:r>
            <a:endParaRPr lang="zh-CN" altLang="en-US" sz="3200" dirty="0">
              <a:solidFill>
                <a:srgbClr val="3BA08E"/>
              </a:solidFill>
            </a:endParaRPr>
          </a:p>
        </p:txBody>
      </p:sp>
      <p:pic>
        <p:nvPicPr>
          <p:cNvPr id="3" name="图片 2" descr="45190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225" y="166116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301331" y="4043363"/>
            <a:ext cx="384048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研究内容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  <a:endParaRPr lang="zh-CN" altLang="en-US" sz="1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3332" y="5551171"/>
            <a:ext cx="3913188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Introduction</a:t>
            </a:r>
            <a:endParaRPr lang="en-US" altLang="zh-CN" sz="4000" dirty="0">
              <a:solidFill>
                <a:schemeClr val="bg1"/>
              </a:solidFill>
              <a:latin typeface="Gabriola" panose="04040605051002020D02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 2050"/>
          <p:cNvSpPr/>
          <p:nvPr/>
        </p:nvSpPr>
        <p:spPr bwMode="auto">
          <a:xfrm>
            <a:off x="5635671" y="2306637"/>
            <a:ext cx="922837" cy="955676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-22860"/>
            <a:ext cx="12212320" cy="705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任意多边形 6"/>
          <p:cNvSpPr/>
          <p:nvPr>
            <p:custDataLst>
              <p:tags r:id="rId2"/>
            </p:custDataLst>
          </p:nvPr>
        </p:nvSpPr>
        <p:spPr>
          <a:xfrm>
            <a:off x="843237" y="4503126"/>
            <a:ext cx="5902955" cy="836492"/>
          </a:xfrm>
          <a:custGeom>
            <a:avLst/>
            <a:gdLst>
              <a:gd name="connsiteX0" fmla="*/ 724278 w 6386287"/>
              <a:gd name="connsiteY0" fmla="*/ 0 h 895470"/>
              <a:gd name="connsiteX1" fmla="*/ 5662010 w 6386287"/>
              <a:gd name="connsiteY1" fmla="*/ 0 h 895470"/>
              <a:gd name="connsiteX2" fmla="*/ 6386287 w 6386287"/>
              <a:gd name="connsiteY2" fmla="*/ 895470 h 895470"/>
              <a:gd name="connsiteX3" fmla="*/ 0 w 6386287"/>
              <a:gd name="connsiteY3" fmla="*/ 895470 h 895470"/>
              <a:gd name="connsiteX4" fmla="*/ 724278 w 6386287"/>
              <a:gd name="connsiteY4" fmla="*/ 0 h 89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6287" h="895470">
                <a:moveTo>
                  <a:pt x="724278" y="0"/>
                </a:moveTo>
                <a:lnTo>
                  <a:pt x="5662010" y="0"/>
                </a:lnTo>
                <a:lnTo>
                  <a:pt x="6386287" y="895470"/>
                </a:lnTo>
                <a:lnTo>
                  <a:pt x="0" y="895470"/>
                </a:lnTo>
                <a:lnTo>
                  <a:pt x="72427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845552" y="4645471"/>
            <a:ext cx="4073885" cy="568721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拍照识别营养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读取运动记录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521189" y="4528433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7186522" y="4628265"/>
            <a:ext cx="4005123" cy="58554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识别如卡路里、维生素；读取步数、睡眠时间</a:t>
            </a:r>
            <a:endParaRPr lang="zh-CN" altLang="en-US" sz="1600" spc="15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>
            <p:custDataLst>
              <p:tags r:id="rId6"/>
            </p:custDataLst>
          </p:nvPr>
        </p:nvSpPr>
        <p:spPr>
          <a:xfrm>
            <a:off x="1622847" y="3638528"/>
            <a:ext cx="4361134" cy="722729"/>
          </a:xfrm>
          <a:custGeom>
            <a:avLst/>
            <a:gdLst>
              <a:gd name="connsiteX0" fmla="*/ 625882 w 4717856"/>
              <a:gd name="connsiteY0" fmla="*/ 0 h 773817"/>
              <a:gd name="connsiteX1" fmla="*/ 4091974 w 4717856"/>
              <a:gd name="connsiteY1" fmla="*/ 0 h 773817"/>
              <a:gd name="connsiteX2" fmla="*/ 4717856 w 4717856"/>
              <a:gd name="connsiteY2" fmla="*/ 773817 h 773817"/>
              <a:gd name="connsiteX3" fmla="*/ 0 w 4717856"/>
              <a:gd name="connsiteY3" fmla="*/ 773817 h 773817"/>
              <a:gd name="connsiteX4" fmla="*/ 625882 w 4717856"/>
              <a:gd name="connsiteY4" fmla="*/ 0 h 77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856" h="773817">
                <a:moveTo>
                  <a:pt x="625882" y="0"/>
                </a:moveTo>
                <a:lnTo>
                  <a:pt x="4091974" y="0"/>
                </a:lnTo>
                <a:lnTo>
                  <a:pt x="4717856" y="773817"/>
                </a:lnTo>
                <a:lnTo>
                  <a:pt x="0" y="773817"/>
                </a:lnTo>
                <a:lnTo>
                  <a:pt x="625882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2660358" y="3758259"/>
            <a:ext cx="2444564" cy="517956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判断健康状况</a:t>
            </a:r>
            <a:endParaRPr lang="zh-CN" altLang="en-US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193225" y="3724185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458976" y="3707668"/>
            <a:ext cx="3997960" cy="585470"/>
          </a:xfrm>
          <a:prstGeom prst="rect">
            <a:avLst/>
          </a:prstGeom>
          <a:noFill/>
        </p:spPr>
        <p:txBody>
          <a:bodyPr wrap="square" lIns="90000" tIns="46800" rIns="90000" bIns="46800" rtlCol="0" anchor="ctr"/>
          <a:lstStyle/>
          <a:p>
            <a:pPr algn="just">
              <a:lnSpc>
                <a:spcPct val="120000"/>
              </a:lnSpc>
            </a:pPr>
            <a:r>
              <a:rPr lang="zh-CN" altLang="en-US" sz="14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生活习惯是否健康、是否有潜在患病可能</a:t>
            </a:r>
            <a:endParaRPr lang="zh-CN" altLang="en-US" sz="1400" spc="15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任意多边形 4"/>
          <p:cNvSpPr/>
          <p:nvPr>
            <p:custDataLst>
              <p:tags r:id="rId10"/>
            </p:custDataLst>
          </p:nvPr>
        </p:nvSpPr>
        <p:spPr>
          <a:xfrm>
            <a:off x="2310109" y="2774599"/>
            <a:ext cx="3000663" cy="722729"/>
          </a:xfrm>
          <a:custGeom>
            <a:avLst/>
            <a:gdLst>
              <a:gd name="connsiteX0" fmla="*/ 625883 w 3246216"/>
              <a:gd name="connsiteY0" fmla="*/ 0 h 773818"/>
              <a:gd name="connsiteX1" fmla="*/ 2620333 w 3246216"/>
              <a:gd name="connsiteY1" fmla="*/ 0 h 773818"/>
              <a:gd name="connsiteX2" fmla="*/ 3246216 w 3246216"/>
              <a:gd name="connsiteY2" fmla="*/ 773818 h 773818"/>
              <a:gd name="connsiteX3" fmla="*/ 0 w 3246216"/>
              <a:gd name="connsiteY3" fmla="*/ 773818 h 773818"/>
              <a:gd name="connsiteX4" fmla="*/ 625883 w 3246216"/>
              <a:gd name="connsiteY4" fmla="*/ 0 h 77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6216" h="773818">
                <a:moveTo>
                  <a:pt x="625883" y="0"/>
                </a:moveTo>
                <a:lnTo>
                  <a:pt x="2620333" y="0"/>
                </a:lnTo>
                <a:lnTo>
                  <a:pt x="3246216" y="773818"/>
                </a:lnTo>
                <a:lnTo>
                  <a:pt x="0" y="773818"/>
                </a:lnTo>
                <a:lnTo>
                  <a:pt x="625883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2632660" y="2893716"/>
            <a:ext cx="2356899" cy="517956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chemeClr val="bg1"/>
                </a:solidFill>
                <a:latin typeface="+mn-ea"/>
              </a:rPr>
              <a:t>提出建议</a:t>
            </a:r>
            <a:endParaRPr lang="zh-CN" altLang="en-US" sz="1600" b="1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1931345" y="2860256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ysClr val="window" lastClr="FFFFFF">
                    <a:lumMod val="8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ysClr val="window" lastClr="FFFFFF">
                  <a:lumMod val="8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5705597" y="2842857"/>
            <a:ext cx="3374073" cy="58554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生成推荐食谱、监督运动</a:t>
            </a:r>
            <a:endParaRPr lang="zh-CN" altLang="en-US" sz="1600" spc="15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>
            <p:custDataLst>
              <p:tags r:id="rId14"/>
            </p:custDataLst>
          </p:nvPr>
        </p:nvSpPr>
        <p:spPr>
          <a:xfrm>
            <a:off x="2997371" y="1608195"/>
            <a:ext cx="1640193" cy="1024535"/>
          </a:xfrm>
          <a:custGeom>
            <a:avLst/>
            <a:gdLst>
              <a:gd name="connsiteX0" fmla="*/ 887287 w 1774574"/>
              <a:gd name="connsiteY0" fmla="*/ 0 h 1097009"/>
              <a:gd name="connsiteX1" fmla="*/ 1774574 w 1774574"/>
              <a:gd name="connsiteY1" fmla="*/ 1097009 h 1097009"/>
              <a:gd name="connsiteX2" fmla="*/ 0 w 1774574"/>
              <a:gd name="connsiteY2" fmla="*/ 1097009 h 1097009"/>
              <a:gd name="connsiteX3" fmla="*/ 887287 w 1774574"/>
              <a:gd name="connsiteY3" fmla="*/ 0 h 109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4574" h="1097009">
                <a:moveTo>
                  <a:pt x="887287" y="0"/>
                </a:moveTo>
                <a:lnTo>
                  <a:pt x="1774574" y="1097009"/>
                </a:lnTo>
                <a:lnTo>
                  <a:pt x="0" y="1097009"/>
                </a:lnTo>
                <a:lnTo>
                  <a:pt x="887287" y="0"/>
                </a:lnTo>
                <a:close/>
              </a:path>
            </a:pathLst>
          </a:custGeom>
          <a:solidFill>
            <a:srgbClr val="3DA18F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5"/>
            </p:custDataLst>
          </p:nvPr>
        </p:nvSpPr>
        <p:spPr>
          <a:xfrm>
            <a:off x="3099088" y="2113577"/>
            <a:ext cx="1423374" cy="42159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健康管理</a:t>
            </a:r>
            <a:endParaRPr lang="zh-CN" altLang="en-US" sz="1600" b="1" spc="3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2435869" y="2048592"/>
            <a:ext cx="561453" cy="55141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r"/>
            <a:r>
              <a:rPr lang="en-US" altLang="zh-CN" sz="2800" b="1" dirty="0">
                <a:solidFill>
                  <a:srgbClr val="3BA0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800" b="1" dirty="0">
              <a:solidFill>
                <a:srgbClr val="3BA0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5342894" y="2113436"/>
            <a:ext cx="3374073" cy="519294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spc="150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帮助提升身体素质</a:t>
            </a:r>
            <a:endParaRPr lang="zh-CN" altLang="en-US" sz="1600" spc="150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 descr="350437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335" y="243840"/>
            <a:ext cx="1602105" cy="1602105"/>
          </a:xfrm>
          <a:prstGeom prst="rect">
            <a:avLst/>
          </a:prstGeom>
        </p:spPr>
      </p:pic>
      <p:pic>
        <p:nvPicPr>
          <p:cNvPr id="15" name="图片 14" descr="350437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335" y="243840"/>
            <a:ext cx="1602105" cy="160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/>
      <p:bldP spid="21" grpId="0"/>
      <p:bldP spid="6" grpId="0" animBg="1"/>
      <p:bldP spid="10" grpId="0"/>
      <p:bldP spid="16" grpId="0"/>
      <p:bldP spid="22" grpId="0"/>
      <p:bldP spid="5" grpId="0" animBg="1"/>
      <p:bldP spid="11" grpId="0"/>
      <p:bldP spid="17" grpId="0"/>
      <p:bldP spid="23" grpId="0"/>
      <p:bldP spid="8" grpId="0" animBg="1"/>
      <p:bldP spid="12" grpId="0"/>
      <p:bldP spid="18" grpId="0"/>
      <p:bldP spid="24" grpId="0"/>
      <p:bldP spid="7" grpId="1" animBg="1"/>
      <p:bldP spid="9" grpId="1"/>
      <p:bldP spid="13" grpId="1"/>
      <p:bldP spid="21" grpId="1"/>
      <p:bldP spid="6" grpId="1" animBg="1"/>
      <p:bldP spid="10" grpId="1"/>
      <p:bldP spid="16" grpId="1"/>
      <p:bldP spid="22" grpId="1"/>
      <p:bldP spid="5" grpId="1" animBg="1"/>
      <p:bldP spid="11" grpId="1"/>
      <p:bldP spid="17" grpId="1"/>
      <p:bldP spid="23" grpId="1"/>
      <p:bldP spid="8" grpId="1" animBg="1"/>
      <p:bldP spid="12" grpId="1"/>
      <p:bldP spid="18" grpId="1"/>
      <p:bldP spid="2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矩形 5"/>
          <p:cNvSpPr/>
          <p:nvPr/>
        </p:nvSpPr>
        <p:spPr>
          <a:xfrm>
            <a:off x="-1587" y="2719388"/>
            <a:ext cx="12215813" cy="3951288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3BA08E"/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5199063" y="1893888"/>
            <a:ext cx="1820863" cy="163988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文本框 12"/>
          <p:cNvSpPr txBox="1"/>
          <p:nvPr/>
        </p:nvSpPr>
        <p:spPr>
          <a:xfrm>
            <a:off x="4112954" y="4117658"/>
            <a:ext cx="4288354" cy="25545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</a:rPr>
              <a:t>项目框架</a:t>
            </a:r>
            <a:endParaRPr lang="zh-CN" altLang="en-US" sz="8000" dirty="0">
              <a:solidFill>
                <a:schemeClr val="bg1"/>
              </a:solidFill>
            </a:endParaRPr>
          </a:p>
          <a:p>
            <a:pPr algn="ctr" defTabSz="914400"/>
            <a:endParaRPr lang="zh-CN" altLang="en-US" sz="8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198" name="TextBox 37"/>
          <p:cNvSpPr txBox="1"/>
          <p:nvPr/>
        </p:nvSpPr>
        <p:spPr>
          <a:xfrm>
            <a:off x="15670213" y="8396288"/>
            <a:ext cx="222250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" dirty="0">
                <a:latin typeface="Calibri" panose="020F0502020204030204" pitchFamily="34" charset="0"/>
                <a:ea typeface="宋体" panose="02010600030101010101" pitchFamily="2" charset="-122"/>
              </a:rPr>
              <a:t>延时符</a:t>
            </a:r>
            <a:endParaRPr lang="zh-CN" altLang="en-US" sz="1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04410" y="5609611"/>
            <a:ext cx="3913188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Gabriola" panose="04040605051002020D02" charset="0"/>
                <a:ea typeface="微软雅黑" panose="020B0503020204020204" pitchFamily="34" charset="-122"/>
                <a:sym typeface="宋体" panose="02010600030101010101" pitchFamily="2" charset="-122"/>
              </a:rPr>
              <a:t>Project framework</a:t>
            </a:r>
            <a:endParaRPr lang="en-US" altLang="zh-CN" sz="4000" dirty="0">
              <a:solidFill>
                <a:schemeClr val="bg1"/>
              </a:solidFill>
              <a:latin typeface="Gabriola" panose="04040605051002020D02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9" name="Freeform 126"/>
          <p:cNvSpPr>
            <a:spLocks noChangeAspect="1" noEditPoints="1"/>
          </p:cNvSpPr>
          <p:nvPr/>
        </p:nvSpPr>
        <p:spPr bwMode="auto">
          <a:xfrm>
            <a:off x="5713382" y="2264175"/>
            <a:ext cx="785874" cy="98281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未命名文件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5" y="161925"/>
            <a:ext cx="8165465" cy="6702425"/>
          </a:xfrm>
          <a:prstGeom prst="rect">
            <a:avLst/>
          </a:prstGeom>
        </p:spPr>
      </p:pic>
      <p:pic>
        <p:nvPicPr>
          <p:cNvPr id="8" name="图片 7" descr="458883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50" y="402590"/>
            <a:ext cx="1149985" cy="114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2" descr="C:\Users\apple\Desktop\图片1_meitu_1.jpg图片1_meitu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-4762"/>
            <a:ext cx="12212637" cy="686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未命名文件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209675"/>
            <a:ext cx="11105515" cy="4922520"/>
          </a:xfrm>
          <a:prstGeom prst="rect">
            <a:avLst/>
          </a:prstGeom>
        </p:spPr>
      </p:pic>
      <p:pic>
        <p:nvPicPr>
          <p:cNvPr id="8" name="图片 7" descr="458883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50" y="402590"/>
            <a:ext cx="1149985" cy="114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LIDE_MODEL_TYPE" val="cover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TEMPLATE_CATEGORY" val="diagram"/>
  <p:tag name="KSO_WM_TEMPLATE_INDEX" val="774"/>
  <p:tag name="KSO_WM_TAG_VERSION" val="1.0"/>
  <p:tag name="KSO_WM_UNIT_TYPE" val="l_h_h_f"/>
  <p:tag name="KSO_WM_UNIT_INDEX" val="1_2_1_1"/>
  <p:tag name="KSO_WM_UNIT_ID" val="diagram774_4*l_h_h_f*1_2_1_1"/>
  <p:tag name="KSO_WM_UNIT_CLEAR" val="1"/>
  <p:tag name="KSO_WM_UNIT_LAYERLEVEL" val="1_1_1_1"/>
  <p:tag name="KSO_WM_UNIT_VALUE" val="27"/>
  <p:tag name="KSO_WM_UNIT_HIGHLIGHT" val="0"/>
  <p:tag name="KSO_WM_UNIT_COMPATIBLE" val="0"/>
  <p:tag name="KSO_WM_BEAUTIFY_FLAG" val="#wm#"/>
  <p:tag name="KSO_WM_UNIT_PRESET_TEXT_INDEX" val="4"/>
  <p:tag name="KSO_WM_UNIT_PRESET_TEXT_LEN" val="35"/>
  <p:tag name="KSO_WM_DIAGRAM_GROUP_CODE" val="l1-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1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1_3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1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2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2_3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2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7"/>
  <p:tag name="KSO_WM_DIAGRAM_GROUP_CODE" val="o1-1"/>
  <p:tag name="KSO_WM_UNIT_TYPE" val="o_h_a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3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3_3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3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34"/>
  <p:tag name="KSO_WM_DIAGRAM_GROUP_CODE" val="o1-1"/>
  <p:tag name="KSO_WM_UNIT_TYPE" val="o_h_f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1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a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ISCONTENTSTITLE" val="0"/>
  <p:tag name="KSO_WM_UNIT_PRESET_TEXT" val="添加标题"/>
  <p:tag name="KSO_WM_UNIT_NOCLEAR" val="0"/>
  <p:tag name="KSO_WM_UNIT_VALUE" val="5"/>
  <p:tag name="KSO_WM_DIAGRAM_GROUP_CODE" val="o1-1"/>
  <p:tag name="KSO_WM_UNIT_TYPE" val="o_h_a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i*1_4_3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DIAGRAM_GROUP_CODE" val="o1-1"/>
  <p:tag name="KSO_WM_UNIT_TYPE" val="o_h_i"/>
  <p:tag name="KSO_WM_UNIT_INDEX" val="1_4_3"/>
  <p:tag name="KSO_WM_UNIT_TEXT_FILL_FORE_SCHEMECOLOR_INDEX" val="10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63_3*o_h_f*1_4_1"/>
  <p:tag name="KSO_WM_TEMPLATE_CATEGORY" val="diagram"/>
  <p:tag name="KSO_WM_TEMPLATE_INDEX" val="20200163"/>
  <p:tag name="KSO_WM_UNIT_LAYERLEVEL" val="1_1_1"/>
  <p:tag name="KSO_WM_TAG_VERSION" val="1.0"/>
  <p:tag name="KSO_WM_BEAUTIFY_FLAG" val="#wm#"/>
  <p:tag name="KSO_WM_UNIT_PRESET_TEXT" val="单击此处添加文本具体内容"/>
  <p:tag name="KSO_WM_UNIT_NOCLEAR" val="0"/>
  <p:tag name="KSO_WM_UNIT_VALUE" val="17"/>
  <p:tag name="KSO_WM_DIAGRAM_GROUP_CODE" val="o1-1"/>
  <p:tag name="KSO_WM_UNIT_TYPE" val="o_h_f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1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6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1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1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13"/>
  <p:tag name="KSO_WM_UNI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6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2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2_1"/>
  <p:tag name="KSO_WM_UNIT_PRESET_TEXT" val="单击此处添加文本具体内容"/>
  <p:tag name="KSO_WM_UNIT_VALUE" val="28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FILL_FORE_SCHEMECOLOR_INDEX" val="14"/>
  <p:tag name="KSO_WM_UNI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TEXT_FILL_FORE_SCHEMECOLOR_INDEX" val="14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3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3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7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7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2_8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8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3_6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6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TEXT_FILL_FORE_SCHEMECOLOR_INDEX" val="14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f*1_4_1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UNIT_NOCLEAR" val="0"/>
  <p:tag name="KSO_WM_DIAGRAM_GROUP_CODE" val="m1-1"/>
  <p:tag name="KSO_WM_UNIT_TYPE" val="m_h_f"/>
  <p:tag name="KSO_WM_UNIT_INDEX" val="1_4_1"/>
  <p:tag name="KSO_WM_UNIT_PRESET_TEXT" val="单击此处添加文本具体内容"/>
  <p:tag name="KSO_WM_UNIT_VALUE" val="28"/>
  <p:tag name="KSO_WM_UNIT_TEXT_FILL_FORE_SCHEMECOLOR_INDEX" val="14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2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3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4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9029_3*m_h_i*1_4_5"/>
  <p:tag name="KSO_WM_TEMPLATE_CATEGORY" val="diagram"/>
  <p:tag name="KSO_WM_TEMPLATE_INDEX" val="20199029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TEXT_FILL_FORE_SCHEMECOLOR_INDEX" val="14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SLIDE_ITEM_CNT" val="4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7.xml><?xml version="1.0" encoding="utf-8"?>
<p:tagLst xmlns:p="http://schemas.openxmlformats.org/presentationml/2006/main">
  <p:tag name="KSO_WM_TEMPLATE_CATEGORY" val="custom"/>
  <p:tag name="KSO_WM_TEMPLATE_INDEX" val="20184553"/>
  <p:tag name="KSO_WM_UNIT_CLEAR" val="0"/>
  <p:tag name="KSO_WM_UNIT_COMPATIBLE" val="0"/>
  <p:tag name="KSO_WM_UNIT_HIGHLIGHT" val="0"/>
  <p:tag name="KSO_WM_UNIT_ISCONTENTSTITLE" val="0"/>
  <p:tag name="KSO_WM_UNIT_VALUE" val="234"/>
  <p:tag name="KSO_WM_UNIT_LAYERLEVEL" val="1"/>
  <p:tag name="KSO_WM_UNIT_INDEX" val="1"/>
  <p:tag name="KSO_WM_UNIT_ID" val="custom20184553_1*b*1"/>
  <p:tag name="KSO_WM_UNIT_TYPE" val="b"/>
  <p:tag name="KSO_WM_BEAUTIFY_FLAG" val="#wm#"/>
  <p:tag name="KSO_WM_TAG_VERSION" val="1.0"/>
  <p:tag name="KSO_WM_UNIT_PRESET_TEXT" val="Lorem ipsum dolor sit amet, consectetur adipisicing elit."/>
</p:tagLst>
</file>

<file path=ppt/tags/tag8.xml><?xml version="1.0" encoding="utf-8"?>
<p:tagLst xmlns:p="http://schemas.openxmlformats.org/presentationml/2006/main">
  <p:tag name="KSO_WM_DECORATE_SHAPE_ID" val="234"/>
</p:tagLst>
</file>

<file path=ppt/tags/tag9.xml><?xml version="1.0" encoding="utf-8"?>
<p:tagLst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197617_1*i*2"/>
  <p:tag name="KSO_WM_TEMPLATE_CATEGORY" val="mixed"/>
  <p:tag name="KSO_WM_TEMPLATE_INDEX" val="20197617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ATE_TAGETSHAPES_IDS" val="24"/>
</p:tagLst>
</file>

<file path=ppt/theme/theme1.xml><?xml version="1.0" encoding="utf-8"?>
<a:theme xmlns:a="http://schemas.openxmlformats.org/drawingml/2006/main" name="Office 主题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WPS 演示</Application>
  <PresentationFormat>宽屏</PresentationFormat>
  <Paragraphs>141</Paragraphs>
  <Slides>16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黑体</vt:lpstr>
      <vt:lpstr>等线</vt:lpstr>
      <vt:lpstr>Calibri</vt:lpstr>
      <vt:lpstr>微软雅黑</vt:lpstr>
      <vt:lpstr>Microsoft JhengHei UI Light</vt:lpstr>
      <vt:lpstr>Gabriola</vt:lpstr>
      <vt:lpstr>Liberation Sans</vt:lpstr>
      <vt:lpstr>Segoe Print</vt:lpstr>
      <vt:lpstr>Gill Sans</vt:lpstr>
      <vt:lpstr>Arial Unicode MS</vt:lpstr>
      <vt:lpstr>Office 主题</vt:lpstr>
      <vt:lpstr>1_Office 主题</vt:lpstr>
      <vt:lpstr>Word.Document.8</vt:lpstr>
      <vt:lpstr>PowerPoint 演示文稿</vt:lpstr>
      <vt:lpstr>                              目录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训练模型及图像数据库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wang1</cp:lastModifiedBy>
  <cp:revision>64</cp:revision>
  <dcterms:created xsi:type="dcterms:W3CDTF">2018-03-01T02:03:00Z</dcterms:created>
  <dcterms:modified xsi:type="dcterms:W3CDTF">2019-04-15T13:21:30Z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